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10/23/2019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10/23/2019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10/23/2019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10/23/2019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10/23/2019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10/23/2019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10/23/2019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10/23/2019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10/23/2019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10/23/2019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10/23/2019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10/23/2019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hyperlink" Target="mailto:Andrew.Beatty@gmit.ie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drewbeattycourseware/dataRepresentation/blob/master/code/week05-REST/server/b_restserver.py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A36D8-6249-455D-98B1-68BDF387A7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DR5.3 </a:t>
            </a:r>
            <a:r>
              <a:rPr lang="en-IE" dirty="0" err="1"/>
              <a:t>FlasK</a:t>
            </a:r>
            <a:r>
              <a:rPr lang="en-IE" dirty="0"/>
              <a:t> </a:t>
            </a:r>
            <a:br>
              <a:rPr lang="en-IE" dirty="0"/>
            </a:br>
            <a:r>
              <a:rPr lang="en-IE" sz="3600" dirty="0"/>
              <a:t>introduction to app server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2E0E9-E253-4F29-A594-A738D3BB7C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E" dirty="0"/>
              <a:t>Andrew Beatty</a:t>
            </a:r>
          </a:p>
          <a:p>
            <a:r>
              <a:rPr lang="en-IE" dirty="0">
                <a:hlinkClick r:id="rId4"/>
              </a:rPr>
              <a:t>Andrew.Beatty@gmit.ie</a:t>
            </a:r>
            <a:endParaRPr lang="en-IE" dirty="0"/>
          </a:p>
          <a:p>
            <a:r>
              <a:rPr lang="en-IE" dirty="0"/>
              <a:t>Data Representation</a:t>
            </a:r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73B7CDC2-C68C-497A-9659-CF2FED0FF9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931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305"/>
    </mc:Choice>
    <mc:Fallback>
      <p:transition spd="slow" advTm="333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02991-E709-4B7A-9268-8DE439D63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4914" y="650148"/>
            <a:ext cx="9260047" cy="859870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IE" dirty="0"/>
              <a:t>Any with cars/</a:t>
            </a:r>
            <a:r>
              <a:rPr lang="en-IE" i="1" dirty="0"/>
              <a:t>something</a:t>
            </a:r>
            <a:r>
              <a:rPr lang="en-IE" dirty="0"/>
              <a:t> and method GET will be handled by this method</a:t>
            </a:r>
          </a:p>
          <a:p>
            <a:r>
              <a:rPr lang="en-IE" dirty="0"/>
              <a:t>The </a:t>
            </a:r>
            <a:r>
              <a:rPr lang="en-IE" i="1" dirty="0"/>
              <a:t>something </a:t>
            </a:r>
            <a:r>
              <a:rPr lang="en-IE" dirty="0"/>
              <a:t>will be passed to the function as a String called reg</a:t>
            </a:r>
            <a:endParaRPr lang="en-IE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106FAC-C2B4-4E6F-8BCB-87C63ADB6D18}"/>
              </a:ext>
            </a:extLst>
          </p:cNvPr>
          <p:cNvSpPr txBox="1"/>
          <p:nvPr/>
        </p:nvSpPr>
        <p:spPr>
          <a:xfrm>
            <a:off x="939567" y="2004969"/>
            <a:ext cx="8925886" cy="18466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I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app.route</a:t>
            </a:r>
            <a:r>
              <a:rPr lang="en-I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('/cars/&lt;</a:t>
            </a:r>
            <a:r>
              <a:rPr lang="en-I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string:reg</a:t>
            </a:r>
            <a:r>
              <a:rPr lang="en-I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&gt;', methods =['GET'])</a:t>
            </a:r>
          </a:p>
          <a:p>
            <a:r>
              <a:rPr lang="en-I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def </a:t>
            </a:r>
            <a:r>
              <a:rPr lang="en-I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get_car</a:t>
            </a:r>
            <a:r>
              <a:rPr lang="en-I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(reg):</a:t>
            </a:r>
          </a:p>
          <a:p>
            <a:r>
              <a:rPr lang="en-I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I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foundCars</a:t>
            </a:r>
            <a:r>
              <a:rPr lang="en-I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= list(filter(lambda t : t['reg'] == reg , cars))</a:t>
            </a:r>
          </a:p>
          <a:p>
            <a:r>
              <a:rPr lang="en-I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if </a:t>
            </a:r>
            <a:r>
              <a:rPr lang="en-I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I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foundCars</a:t>
            </a:r>
            <a:r>
              <a:rPr lang="en-I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 == 0:</a:t>
            </a:r>
          </a:p>
          <a:p>
            <a:r>
              <a:rPr lang="en-I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return </a:t>
            </a:r>
            <a:r>
              <a:rPr lang="en-I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jsonify</a:t>
            </a:r>
            <a:r>
              <a:rPr lang="en-I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 { 'car' : '' }),204</a:t>
            </a:r>
          </a:p>
          <a:p>
            <a:r>
              <a:rPr lang="en-I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return </a:t>
            </a:r>
            <a:r>
              <a:rPr lang="en-I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jsonify</a:t>
            </a:r>
            <a:r>
              <a:rPr lang="en-I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 { 'car' : </a:t>
            </a:r>
            <a:r>
              <a:rPr lang="en-I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foundCars</a:t>
            </a:r>
            <a:r>
              <a:rPr lang="en-I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[0] })</a:t>
            </a:r>
          </a:p>
          <a:p>
            <a:endParaRPr lang="en-IE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17057BD-D2EB-4959-B9A3-9D3D0CD4E2D3}"/>
              </a:ext>
            </a:extLst>
          </p:cNvPr>
          <p:cNvCxnSpPr>
            <a:cxnSpLocks/>
          </p:cNvCxnSpPr>
          <p:nvPr/>
        </p:nvCxnSpPr>
        <p:spPr>
          <a:xfrm>
            <a:off x="3536302" y="1510018"/>
            <a:ext cx="0" cy="494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270F9B3-14DB-4CC9-B23E-C08931DB6FCB}"/>
              </a:ext>
            </a:extLst>
          </p:cNvPr>
          <p:cNvSpPr txBox="1"/>
          <p:nvPr/>
        </p:nvSpPr>
        <p:spPr>
          <a:xfrm>
            <a:off x="7259216" y="4068147"/>
            <a:ext cx="4637314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E" dirty="0"/>
              <a:t>Filter searches though the list called cars and returns only the ones where the reg matches the reg variable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AE4395E-4F60-4E19-8271-D16C1C421C84}"/>
              </a:ext>
            </a:extLst>
          </p:cNvPr>
          <p:cNvCxnSpPr/>
          <p:nvPr/>
        </p:nvCxnSpPr>
        <p:spPr>
          <a:xfrm flipH="1" flipV="1">
            <a:off x="8724122" y="2715208"/>
            <a:ext cx="1922107" cy="1362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798CB1-C3B0-4521-B203-4DA324243D05}"/>
              </a:ext>
            </a:extLst>
          </p:cNvPr>
          <p:cNvSpPr txBox="1"/>
          <p:nvPr/>
        </p:nvSpPr>
        <p:spPr>
          <a:xfrm>
            <a:off x="939567" y="4273420"/>
            <a:ext cx="4257584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If nothing is returned sent back an empty car, with status 204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Otherwise send back the first of the found cars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D6E5FA0-83D5-4324-AA2A-6054DF6AE88D}"/>
              </a:ext>
            </a:extLst>
          </p:cNvPr>
          <p:cNvCxnSpPr>
            <a:cxnSpLocks/>
          </p:cNvCxnSpPr>
          <p:nvPr/>
        </p:nvCxnSpPr>
        <p:spPr>
          <a:xfrm flipV="1">
            <a:off x="5108511" y="3515325"/>
            <a:ext cx="648476" cy="1476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52D25F1-C1B2-4D46-BBA6-30A761CB8AF5}"/>
              </a:ext>
            </a:extLst>
          </p:cNvPr>
          <p:cNvCxnSpPr>
            <a:cxnSpLocks/>
          </p:cNvCxnSpPr>
          <p:nvPr/>
        </p:nvCxnSpPr>
        <p:spPr>
          <a:xfrm flipV="1">
            <a:off x="1399592" y="3041780"/>
            <a:ext cx="279918" cy="1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467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071DA-3A4E-4EA2-8EDD-9C32E6519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301" y="3797559"/>
            <a:ext cx="10058400" cy="2566572"/>
          </a:xfrm>
        </p:spPr>
        <p:txBody>
          <a:bodyPr/>
          <a:lstStyle/>
          <a:p>
            <a:r>
              <a:rPr lang="en-IE" dirty="0"/>
              <a:t>Method is POST</a:t>
            </a:r>
          </a:p>
          <a:p>
            <a:r>
              <a:rPr lang="en-IE" dirty="0"/>
              <a:t>Check that the request has JSON data (if not return a 400 error)</a:t>
            </a:r>
          </a:p>
          <a:p>
            <a:r>
              <a:rPr lang="en-IE" dirty="0"/>
              <a:t>Read the request object and create a new car</a:t>
            </a:r>
          </a:p>
          <a:p>
            <a:r>
              <a:rPr lang="en-IE" dirty="0"/>
              <a:t>Append it to the list of cars</a:t>
            </a:r>
          </a:p>
          <a:p>
            <a:r>
              <a:rPr lang="en-IE" dirty="0"/>
              <a:t>Return what </a:t>
            </a:r>
            <a:r>
              <a:rPr lang="en-IE"/>
              <a:t>we just added</a:t>
            </a:r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A1752B-20C4-4965-9B9B-1107166717FF}"/>
              </a:ext>
            </a:extLst>
          </p:cNvPr>
          <p:cNvSpPr txBox="1"/>
          <p:nvPr/>
        </p:nvSpPr>
        <p:spPr>
          <a:xfrm>
            <a:off x="1716832" y="895738"/>
            <a:ext cx="6932645" cy="26776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I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app.route</a:t>
            </a:r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('/cars', methods=['POST'])</a:t>
            </a:r>
          </a:p>
          <a:p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def </a:t>
            </a:r>
            <a:r>
              <a:rPr lang="en-I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create_car</a:t>
            </a:r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if not </a:t>
            </a:r>
            <a:r>
              <a:rPr lang="en-I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request.json</a:t>
            </a:r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abort(400)</a:t>
            </a:r>
          </a:p>
          <a:p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if not 'reg' in </a:t>
            </a:r>
            <a:r>
              <a:rPr lang="en-I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request.json</a:t>
            </a:r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abort(400)</a:t>
            </a:r>
          </a:p>
          <a:p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car={</a:t>
            </a:r>
          </a:p>
          <a:p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"reg":  </a:t>
            </a:r>
            <a:r>
              <a:rPr lang="en-I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request.json</a:t>
            </a:r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['reg'],</a:t>
            </a:r>
          </a:p>
          <a:p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"make": </a:t>
            </a:r>
            <a:r>
              <a:rPr lang="en-I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request.json</a:t>
            </a:r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['make'],</a:t>
            </a:r>
          </a:p>
          <a:p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"model":</a:t>
            </a:r>
            <a:r>
              <a:rPr lang="en-I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request.json</a:t>
            </a:r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['model'],</a:t>
            </a:r>
          </a:p>
          <a:p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"price":</a:t>
            </a:r>
            <a:r>
              <a:rPr lang="en-I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request.json</a:t>
            </a:r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['price']</a:t>
            </a:r>
          </a:p>
          <a:p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}</a:t>
            </a:r>
          </a:p>
          <a:p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I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cars.append</a:t>
            </a:r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(car)</a:t>
            </a:r>
          </a:p>
          <a:p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return </a:t>
            </a:r>
            <a:r>
              <a:rPr lang="en-I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jsonify</a:t>
            </a:r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 {'</a:t>
            </a:r>
            <a:r>
              <a:rPr lang="en-I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car':car</a:t>
            </a:r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}),201</a:t>
            </a:r>
          </a:p>
        </p:txBody>
      </p:sp>
    </p:spTree>
    <p:extLst>
      <p:ext uri="{BB962C8B-B14F-4D97-AF65-F5344CB8AC3E}">
        <p14:creationId xmlns:p14="http://schemas.microsoft.com/office/powerpoint/2010/main" val="3495628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DBBF9-A79C-4127-BB5A-6218E96D3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3716324"/>
            <a:ext cx="10058400" cy="2455876"/>
          </a:xfrm>
        </p:spPr>
        <p:txBody>
          <a:bodyPr/>
          <a:lstStyle/>
          <a:p>
            <a:r>
              <a:rPr lang="en-IE" dirty="0"/>
              <a:t>This is a put and it takes in the reg from the URL.</a:t>
            </a:r>
          </a:p>
          <a:p>
            <a:r>
              <a:rPr lang="en-IE" dirty="0"/>
              <a:t>Use the </a:t>
            </a:r>
            <a:r>
              <a:rPr lang="en-IE" dirty="0" err="1"/>
              <a:t>the</a:t>
            </a:r>
            <a:r>
              <a:rPr lang="en-IE" dirty="0"/>
              <a:t> filter to find the car.</a:t>
            </a:r>
          </a:p>
          <a:p>
            <a:r>
              <a:rPr lang="en-IE" dirty="0"/>
              <a:t>Check that the JSON in the request is properly formatted.</a:t>
            </a:r>
          </a:p>
          <a:p>
            <a:r>
              <a:rPr lang="en-IE" dirty="0"/>
              <a:t>Update the car using the data from the JSON, if no matching attribute make the attribute equal to what it was before.</a:t>
            </a:r>
          </a:p>
          <a:p>
            <a:r>
              <a:rPr lang="en-IE" dirty="0"/>
              <a:t>Return the updated car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210EE4-7072-43E1-98B9-F6661B1B40A9}"/>
              </a:ext>
            </a:extLst>
          </p:cNvPr>
          <p:cNvSpPr txBox="1"/>
          <p:nvPr/>
        </p:nvSpPr>
        <p:spPr>
          <a:xfrm>
            <a:off x="1381272" y="350454"/>
            <a:ext cx="9113355" cy="32316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I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app.route</a:t>
            </a:r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('/cars/&lt;</a:t>
            </a:r>
            <a:r>
              <a:rPr lang="en-I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string:reg</a:t>
            </a:r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&gt;', methods =['PUT'])</a:t>
            </a:r>
          </a:p>
          <a:p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def </a:t>
            </a:r>
            <a:r>
              <a:rPr lang="en-I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update_car</a:t>
            </a:r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(reg):</a:t>
            </a:r>
          </a:p>
          <a:p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I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foundCars</a:t>
            </a:r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=list(filter(lambda t : t['reg'] ==reg, cars))</a:t>
            </a:r>
          </a:p>
          <a:p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if </a:t>
            </a:r>
            <a:r>
              <a:rPr lang="en-I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foundCars</a:t>
            </a:r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 == 0:</a:t>
            </a:r>
          </a:p>
          <a:p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abort(404)</a:t>
            </a:r>
          </a:p>
          <a:p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if not </a:t>
            </a:r>
            <a:r>
              <a:rPr lang="en-I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request.json</a:t>
            </a:r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abort(400)</a:t>
            </a:r>
          </a:p>
          <a:p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if 'make' in </a:t>
            </a:r>
            <a:r>
              <a:rPr lang="en-I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request.json</a:t>
            </a:r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and type(</a:t>
            </a:r>
            <a:r>
              <a:rPr lang="en-I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request.json</a:t>
            </a:r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['make']) != str:</a:t>
            </a:r>
          </a:p>
          <a:p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abort(400)</a:t>
            </a:r>
          </a:p>
          <a:p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if 'model' in </a:t>
            </a:r>
            <a:r>
              <a:rPr lang="en-I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request.json</a:t>
            </a:r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and type(</a:t>
            </a:r>
            <a:r>
              <a:rPr lang="en-I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request.json</a:t>
            </a:r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['model']) is not str:</a:t>
            </a:r>
          </a:p>
          <a:p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abort(400)</a:t>
            </a:r>
          </a:p>
          <a:p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if 'price' in </a:t>
            </a:r>
            <a:r>
              <a:rPr lang="en-I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request.json</a:t>
            </a:r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and type(</a:t>
            </a:r>
            <a:r>
              <a:rPr lang="en-I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request.json</a:t>
            </a:r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['price']) is not int:</a:t>
            </a:r>
          </a:p>
          <a:p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abort(400)</a:t>
            </a:r>
          </a:p>
          <a:p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I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foundCars</a:t>
            </a:r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[0]['make']  = </a:t>
            </a:r>
            <a:r>
              <a:rPr lang="en-I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request.json.get</a:t>
            </a:r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('make', </a:t>
            </a:r>
            <a:r>
              <a:rPr lang="en-I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foundCars</a:t>
            </a:r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[0]['make'])</a:t>
            </a:r>
          </a:p>
          <a:p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I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foundCars</a:t>
            </a:r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[0]['model'] =</a:t>
            </a:r>
            <a:r>
              <a:rPr lang="en-I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request.json.get</a:t>
            </a:r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('model', </a:t>
            </a:r>
            <a:r>
              <a:rPr lang="en-I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foundCars</a:t>
            </a:r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[0]['model'])</a:t>
            </a:r>
          </a:p>
          <a:p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I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foundCars</a:t>
            </a:r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[0]['price'] =</a:t>
            </a:r>
            <a:r>
              <a:rPr lang="en-I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request.json.get</a:t>
            </a:r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('price', </a:t>
            </a:r>
            <a:r>
              <a:rPr lang="en-I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foundCars</a:t>
            </a:r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[0]['price'])</a:t>
            </a:r>
          </a:p>
          <a:p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return </a:t>
            </a:r>
            <a:r>
              <a:rPr lang="en-I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jsonify</a:t>
            </a:r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 {'car':</a:t>
            </a:r>
            <a:r>
              <a:rPr lang="en-I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foundCars</a:t>
            </a:r>
            <a:r>
              <a:rPr lang="en-I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[0]})</a:t>
            </a:r>
          </a:p>
        </p:txBody>
      </p:sp>
    </p:spTree>
    <p:extLst>
      <p:ext uri="{BB962C8B-B14F-4D97-AF65-F5344CB8AC3E}">
        <p14:creationId xmlns:p14="http://schemas.microsoft.com/office/powerpoint/2010/main" val="135710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24199-8BB4-4D43-8B15-42ED5D300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Similar to the previous methods</a:t>
            </a:r>
          </a:p>
          <a:p>
            <a:r>
              <a:rPr lang="en-IE" dirty="0"/>
              <a:t>Remove the found car from the list of cars</a:t>
            </a:r>
          </a:p>
          <a:p>
            <a:r>
              <a:rPr lang="en-IE" dirty="0"/>
              <a:t>Return JSON { “result” : ”true”}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DB0F4B-1E48-47D0-8B7F-2A5E8323A441}"/>
              </a:ext>
            </a:extLst>
          </p:cNvPr>
          <p:cNvSpPr txBox="1"/>
          <p:nvPr/>
        </p:nvSpPr>
        <p:spPr>
          <a:xfrm>
            <a:off x="1381272" y="350454"/>
            <a:ext cx="9113355" cy="16004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I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app.route</a:t>
            </a:r>
            <a:r>
              <a:rPr lang="en-I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('/cars/&lt;</a:t>
            </a:r>
            <a:r>
              <a:rPr lang="en-I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string:reg</a:t>
            </a:r>
            <a:r>
              <a:rPr lang="en-I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&gt;', methods =['DELETE'])</a:t>
            </a:r>
          </a:p>
          <a:p>
            <a:r>
              <a:rPr lang="en-I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def </a:t>
            </a:r>
            <a:r>
              <a:rPr lang="en-I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delete_car</a:t>
            </a:r>
            <a:r>
              <a:rPr lang="en-I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(reg):</a:t>
            </a:r>
          </a:p>
          <a:p>
            <a:r>
              <a:rPr lang="en-I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I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foundCars</a:t>
            </a:r>
            <a:r>
              <a:rPr lang="en-I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= list(filter (lambda t : t['reg'] == reg, cars))</a:t>
            </a:r>
          </a:p>
          <a:p>
            <a:r>
              <a:rPr lang="en-I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if </a:t>
            </a:r>
            <a:r>
              <a:rPr lang="en-I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I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foundCars</a:t>
            </a:r>
            <a:r>
              <a:rPr lang="en-I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 == 0:</a:t>
            </a:r>
          </a:p>
          <a:p>
            <a:r>
              <a:rPr lang="en-I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abort(404)</a:t>
            </a:r>
          </a:p>
          <a:p>
            <a:r>
              <a:rPr lang="en-I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I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cars.remove</a:t>
            </a:r>
            <a:r>
              <a:rPr lang="en-I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foundCars</a:t>
            </a:r>
            <a:r>
              <a:rPr lang="en-I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[0])</a:t>
            </a:r>
          </a:p>
          <a:p>
            <a:r>
              <a:rPr lang="en-I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return  </a:t>
            </a:r>
            <a:r>
              <a:rPr lang="en-I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jsonify</a:t>
            </a:r>
            <a:r>
              <a:rPr lang="en-I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 { '</a:t>
            </a:r>
            <a:r>
              <a:rPr lang="en-I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result':True</a:t>
            </a:r>
            <a:r>
              <a:rPr lang="en-I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})</a:t>
            </a:r>
          </a:p>
        </p:txBody>
      </p:sp>
    </p:spTree>
    <p:extLst>
      <p:ext uri="{BB962C8B-B14F-4D97-AF65-F5344CB8AC3E}">
        <p14:creationId xmlns:p14="http://schemas.microsoft.com/office/powerpoint/2010/main" val="1891054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B7EBC6-730A-4B55-9A06-DB984A908659}"/>
              </a:ext>
            </a:extLst>
          </p:cNvPr>
          <p:cNvSpPr txBox="1"/>
          <p:nvPr/>
        </p:nvSpPr>
        <p:spPr>
          <a:xfrm>
            <a:off x="1381272" y="350454"/>
            <a:ext cx="9113355" cy="23698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I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app.errorhandler</a:t>
            </a:r>
            <a:r>
              <a:rPr lang="en-I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(404)</a:t>
            </a:r>
          </a:p>
          <a:p>
            <a:r>
              <a:rPr lang="en-I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def not_found404(error):</a:t>
            </a:r>
          </a:p>
          <a:p>
            <a:r>
              <a:rPr lang="en-I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return </a:t>
            </a:r>
            <a:r>
              <a:rPr lang="en-I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make_response</a:t>
            </a:r>
            <a:r>
              <a:rPr lang="en-I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 </a:t>
            </a:r>
            <a:r>
              <a:rPr lang="en-I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jsonify</a:t>
            </a:r>
            <a:r>
              <a:rPr lang="en-I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 {'</a:t>
            </a:r>
            <a:r>
              <a:rPr lang="en-I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error':'Not</a:t>
            </a:r>
            <a:r>
              <a:rPr lang="en-I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found' }), 404)</a:t>
            </a:r>
          </a:p>
          <a:p>
            <a:br>
              <a:rPr lang="en-IE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I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app.errorhandler</a:t>
            </a:r>
            <a:r>
              <a:rPr lang="en-I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(400)</a:t>
            </a:r>
          </a:p>
          <a:p>
            <a:r>
              <a:rPr lang="en-I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def not_found400(error):</a:t>
            </a:r>
          </a:p>
          <a:p>
            <a:r>
              <a:rPr lang="en-I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return </a:t>
            </a:r>
            <a:r>
              <a:rPr lang="en-I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make_response</a:t>
            </a:r>
            <a:r>
              <a:rPr lang="en-I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 </a:t>
            </a:r>
            <a:r>
              <a:rPr lang="en-I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jsonify</a:t>
            </a:r>
            <a:r>
              <a:rPr lang="en-I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 {'</a:t>
            </a:r>
            <a:r>
              <a:rPr lang="en-I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error':'Bad</a:t>
            </a:r>
            <a:r>
              <a:rPr lang="en-I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Request' }), 400)</a:t>
            </a:r>
          </a:p>
          <a:p>
            <a:br>
              <a:rPr lang="en-IE" dirty="0"/>
            </a:br>
            <a:endParaRPr lang="en-IE" dirty="0"/>
          </a:p>
          <a:p>
            <a:endParaRPr lang="en-I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821EBE-8154-43C4-B217-82231F80FE20}"/>
              </a:ext>
            </a:extLst>
          </p:cNvPr>
          <p:cNvSpPr txBox="1"/>
          <p:nvPr/>
        </p:nvSpPr>
        <p:spPr>
          <a:xfrm>
            <a:off x="1367406" y="3204594"/>
            <a:ext cx="9118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Two functions that will handle the errors 404 and 400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They return simple JSON</a:t>
            </a:r>
          </a:p>
        </p:txBody>
      </p:sp>
    </p:spTree>
    <p:extLst>
      <p:ext uri="{BB962C8B-B14F-4D97-AF65-F5344CB8AC3E}">
        <p14:creationId xmlns:p14="http://schemas.microsoft.com/office/powerpoint/2010/main" val="103894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662C-3875-4511-8A06-537F6EAEC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Demonstration of code again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82413-7FF3-4B97-9677-59799F733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446151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015C-3ED2-40E1-87AA-85D634CED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5BB4C-7A72-44B1-BC24-9ED2D793E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I will get you to write your own flask server in week08.</a:t>
            </a:r>
          </a:p>
          <a:p>
            <a:r>
              <a:rPr lang="en-IE" dirty="0"/>
              <a:t>For now I just want you to have an idea what is in it.</a:t>
            </a:r>
          </a:p>
        </p:txBody>
      </p:sp>
    </p:spTree>
    <p:extLst>
      <p:ext uri="{BB962C8B-B14F-4D97-AF65-F5344CB8AC3E}">
        <p14:creationId xmlns:p14="http://schemas.microsoft.com/office/powerpoint/2010/main" val="3839901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B9612-1229-4BE7-B483-C644F70E0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What is an app-server? </a:t>
            </a:r>
            <a:br>
              <a:rPr lang="en-IE" dirty="0"/>
            </a:br>
            <a:r>
              <a:rPr lang="en-IE" sz="1800" dirty="0"/>
              <a:t>And what is a web-server?</a:t>
            </a:r>
            <a:endParaRPr lang="en-IE" dirty="0"/>
          </a:p>
        </p:txBody>
      </p:sp>
      <p:sp>
        <p:nvSpPr>
          <p:cNvPr id="5" name="AutoShape 4" descr="Related image">
            <a:extLst>
              <a:ext uri="{FF2B5EF4-FFF2-40B4-BE49-F238E27FC236}">
                <a16:creationId xmlns:a16="http://schemas.microsoft.com/office/drawing/2014/main" id="{E184439A-07CF-43EB-A549-2BF44B2337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72749" y="2432807"/>
            <a:ext cx="7046751" cy="411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780427-EC92-41AF-9F75-6245FED89BBD}"/>
              </a:ext>
            </a:extLst>
          </p:cNvPr>
          <p:cNvSpPr/>
          <p:nvPr/>
        </p:nvSpPr>
        <p:spPr>
          <a:xfrm>
            <a:off x="2122704" y="2114307"/>
            <a:ext cx="5812971" cy="224475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B199D0-BCFA-45E5-84A0-22EBF4928CC1}"/>
              </a:ext>
            </a:extLst>
          </p:cNvPr>
          <p:cNvSpPr/>
          <p:nvPr/>
        </p:nvSpPr>
        <p:spPr>
          <a:xfrm>
            <a:off x="3481431" y="5512265"/>
            <a:ext cx="3506598" cy="104023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55FEF380-9499-419E-81D2-E085DC8880E9}"/>
              </a:ext>
            </a:extLst>
          </p:cNvPr>
          <p:cNvSpPr/>
          <p:nvPr/>
        </p:nvSpPr>
        <p:spPr>
          <a:xfrm>
            <a:off x="3730918" y="4659856"/>
            <a:ext cx="2885812" cy="64944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E76292-F8E1-484F-B089-7B8C58714F44}"/>
              </a:ext>
            </a:extLst>
          </p:cNvPr>
          <p:cNvSpPr txBox="1"/>
          <p:nvPr/>
        </p:nvSpPr>
        <p:spPr>
          <a:xfrm>
            <a:off x="4591587" y="5763413"/>
            <a:ext cx="244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Browser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E625008-BE71-41D2-937B-55C7E3A0A8F3}"/>
              </a:ext>
            </a:extLst>
          </p:cNvPr>
          <p:cNvCxnSpPr>
            <a:cxnSpLocks/>
          </p:cNvCxnSpPr>
          <p:nvPr/>
        </p:nvCxnSpPr>
        <p:spPr>
          <a:xfrm flipV="1">
            <a:off x="4379053" y="4198679"/>
            <a:ext cx="0" cy="1313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5D803B-913E-416F-B879-36C98D8708DA}"/>
              </a:ext>
            </a:extLst>
          </p:cNvPr>
          <p:cNvCxnSpPr/>
          <p:nvPr/>
        </p:nvCxnSpPr>
        <p:spPr>
          <a:xfrm>
            <a:off x="5738070" y="4338735"/>
            <a:ext cx="0" cy="1173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50E5F17-70A1-4476-A072-7BA25F9DEF6C}"/>
              </a:ext>
            </a:extLst>
          </p:cNvPr>
          <p:cNvSpPr txBox="1"/>
          <p:nvPr/>
        </p:nvSpPr>
        <p:spPr>
          <a:xfrm>
            <a:off x="4591587" y="4799911"/>
            <a:ext cx="1716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internet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683BCD-773D-47BF-8F1A-0CB488952B6C}"/>
              </a:ext>
            </a:extLst>
          </p:cNvPr>
          <p:cNvSpPr txBox="1"/>
          <p:nvPr/>
        </p:nvSpPr>
        <p:spPr>
          <a:xfrm>
            <a:off x="2847899" y="5172997"/>
            <a:ext cx="200093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E" dirty="0"/>
              <a:t>HTTP request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5CF54B-BC51-4A64-9F97-1F52DB1BF4D6}"/>
              </a:ext>
            </a:extLst>
          </p:cNvPr>
          <p:cNvSpPr txBox="1"/>
          <p:nvPr/>
        </p:nvSpPr>
        <p:spPr>
          <a:xfrm>
            <a:off x="5731856" y="5169243"/>
            <a:ext cx="178685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E" dirty="0"/>
              <a:t>HTTP response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005120-B823-4095-8C18-2F773702AF95}"/>
              </a:ext>
            </a:extLst>
          </p:cNvPr>
          <p:cNvSpPr txBox="1"/>
          <p:nvPr/>
        </p:nvSpPr>
        <p:spPr>
          <a:xfrm>
            <a:off x="2256941" y="2126743"/>
            <a:ext cx="93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Server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CD016D-81A1-4048-8E85-483121458B1A}"/>
              </a:ext>
            </a:extLst>
          </p:cNvPr>
          <p:cNvSpPr/>
          <p:nvPr/>
        </p:nvSpPr>
        <p:spPr>
          <a:xfrm>
            <a:off x="3624044" y="3703320"/>
            <a:ext cx="2810292" cy="495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B93B88-2D44-4173-AA2D-C0EA85A1BBE8}"/>
              </a:ext>
            </a:extLst>
          </p:cNvPr>
          <p:cNvSpPr txBox="1"/>
          <p:nvPr/>
        </p:nvSpPr>
        <p:spPr>
          <a:xfrm>
            <a:off x="3825379" y="3758948"/>
            <a:ext cx="2550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App server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F1F7D8-EE36-4D5F-8AB7-4DD8A7AE916E}"/>
              </a:ext>
            </a:extLst>
          </p:cNvPr>
          <p:cNvSpPr/>
          <p:nvPr/>
        </p:nvSpPr>
        <p:spPr>
          <a:xfrm>
            <a:off x="2676240" y="2632294"/>
            <a:ext cx="2172597" cy="91063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002E84-0A9F-4BCB-9799-556DEE55A886}"/>
              </a:ext>
            </a:extLst>
          </p:cNvPr>
          <p:cNvSpPr txBox="1"/>
          <p:nvPr/>
        </p:nvSpPr>
        <p:spPr>
          <a:xfrm>
            <a:off x="2608976" y="2621649"/>
            <a:ext cx="2239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000" dirty="0"/>
              <a:t>Directory with static pages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8E792A-ED64-4C8C-B954-DF7099E462B2}"/>
              </a:ext>
            </a:extLst>
          </p:cNvPr>
          <p:cNvSpPr/>
          <p:nvPr/>
        </p:nvSpPr>
        <p:spPr>
          <a:xfrm>
            <a:off x="2801923" y="3056712"/>
            <a:ext cx="822121" cy="34581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285F1-CBBA-4FF5-9DBC-DF8F722549DF}"/>
              </a:ext>
            </a:extLst>
          </p:cNvPr>
          <p:cNvSpPr txBox="1"/>
          <p:nvPr/>
        </p:nvSpPr>
        <p:spPr>
          <a:xfrm>
            <a:off x="2801923" y="3077477"/>
            <a:ext cx="7214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800" dirty="0">
                <a:solidFill>
                  <a:schemeClr val="bg1"/>
                </a:solidFill>
              </a:rPr>
              <a:t>Index.html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BDDD85F-5A52-4944-B001-173CB493689A}"/>
              </a:ext>
            </a:extLst>
          </p:cNvPr>
          <p:cNvSpPr/>
          <p:nvPr/>
        </p:nvSpPr>
        <p:spPr>
          <a:xfrm>
            <a:off x="3871386" y="3042169"/>
            <a:ext cx="822121" cy="34581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DCF79F-531A-46D9-AD86-CF6C9D3AB0D3}"/>
              </a:ext>
            </a:extLst>
          </p:cNvPr>
          <p:cNvSpPr txBox="1"/>
          <p:nvPr/>
        </p:nvSpPr>
        <p:spPr>
          <a:xfrm>
            <a:off x="3947191" y="3070175"/>
            <a:ext cx="7214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800" dirty="0">
                <a:solidFill>
                  <a:schemeClr val="bg1"/>
                </a:solidFill>
              </a:rPr>
              <a:t>File.jpg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E0FBA50-12F7-4312-AF7E-EBD967954404}"/>
              </a:ext>
            </a:extLst>
          </p:cNvPr>
          <p:cNvSpPr/>
          <p:nvPr/>
        </p:nvSpPr>
        <p:spPr>
          <a:xfrm>
            <a:off x="5721291" y="2611698"/>
            <a:ext cx="1757322" cy="11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BC06B1-AB2B-4EBF-BCE0-FB99DF6B2707}"/>
              </a:ext>
            </a:extLst>
          </p:cNvPr>
          <p:cNvSpPr txBox="1"/>
          <p:nvPr/>
        </p:nvSpPr>
        <p:spPr>
          <a:xfrm>
            <a:off x="5897461" y="2740462"/>
            <a:ext cx="1275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000" dirty="0"/>
              <a:t>Functions in the app server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A24C591-8539-439A-8C5B-3295C50FC289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3212984" y="3402530"/>
            <a:ext cx="2508307" cy="936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F2EC0E7-18A1-4B7C-AA71-938B36DD1489}"/>
              </a:ext>
            </a:extLst>
          </p:cNvPr>
          <p:cNvCxnSpPr/>
          <p:nvPr/>
        </p:nvCxnSpPr>
        <p:spPr>
          <a:xfrm flipH="1">
            <a:off x="5738070" y="3766924"/>
            <a:ext cx="1249959" cy="592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ylinder 28">
            <a:extLst>
              <a:ext uri="{FF2B5EF4-FFF2-40B4-BE49-F238E27FC236}">
                <a16:creationId xmlns:a16="http://schemas.microsoft.com/office/drawing/2014/main" id="{0D761CF5-EAEB-426F-A653-A905698E4266}"/>
              </a:ext>
            </a:extLst>
          </p:cNvPr>
          <p:cNvSpPr/>
          <p:nvPr/>
        </p:nvSpPr>
        <p:spPr>
          <a:xfrm>
            <a:off x="9219500" y="2374084"/>
            <a:ext cx="1895912" cy="189591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2A3CEA-B16B-4937-8ED0-1403C961BFC6}"/>
              </a:ext>
            </a:extLst>
          </p:cNvPr>
          <p:cNvSpPr txBox="1"/>
          <p:nvPr/>
        </p:nvSpPr>
        <p:spPr>
          <a:xfrm>
            <a:off x="9575860" y="3285619"/>
            <a:ext cx="145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Database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C6A5D93-54B9-4E7D-8C4B-461E9FA3BE9D}"/>
              </a:ext>
            </a:extLst>
          </p:cNvPr>
          <p:cNvCxnSpPr/>
          <p:nvPr/>
        </p:nvCxnSpPr>
        <p:spPr>
          <a:xfrm>
            <a:off x="7478613" y="2888635"/>
            <a:ext cx="1740887" cy="7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2A13474-118A-4155-8463-77B5F36D41FC}"/>
              </a:ext>
            </a:extLst>
          </p:cNvPr>
          <p:cNvCxnSpPr>
            <a:endCxn id="27" idx="3"/>
          </p:cNvCxnSpPr>
          <p:nvPr/>
        </p:nvCxnSpPr>
        <p:spPr>
          <a:xfrm flipH="1" flipV="1">
            <a:off x="7478613" y="3183989"/>
            <a:ext cx="1740887" cy="12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Audio 37">
            <a:hlinkClick r:id="" action="ppaction://media"/>
            <a:extLst>
              <a:ext uri="{FF2B5EF4-FFF2-40B4-BE49-F238E27FC236}">
                <a16:creationId xmlns:a16="http://schemas.microsoft.com/office/drawing/2014/main" id="{23F7AB65-37C0-458B-8D11-07103B5CD5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609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690"/>
    </mc:Choice>
    <mc:Fallback>
      <p:transition spd="slow" advTm="546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2E9C4-99AA-492D-86AA-232847942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Simple FLASK</a:t>
            </a: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D727B122-4DD3-431B-8711-21213BF5B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7031" y="2332862"/>
            <a:ext cx="3983809" cy="2192275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IE" sz="1200" dirty="0">
                <a:solidFill>
                  <a:srgbClr val="6A99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#!flask/bin/python</a:t>
            </a:r>
            <a:endParaRPr lang="en-I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IE" sz="1200" dirty="0">
                <a:solidFill>
                  <a:srgbClr val="C586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IE" sz="12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flask </a:t>
            </a:r>
            <a:r>
              <a:rPr lang="en-IE" sz="1200" dirty="0">
                <a:solidFill>
                  <a:srgbClr val="C586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IE" sz="12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Flask</a:t>
            </a:r>
            <a:endParaRPr lang="en-I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IE" sz="12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IE" sz="1200" dirty="0">
                <a:solidFill>
                  <a:srgbClr val="DCDCAA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IE" sz="120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app.route</a:t>
            </a:r>
            <a:r>
              <a:rPr lang="en-IE" sz="12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E" sz="1200" dirty="0">
                <a:solidFill>
                  <a:srgbClr val="CE917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'/'</a:t>
            </a:r>
            <a:r>
              <a:rPr lang="en-IE" sz="12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IE" sz="1200" dirty="0">
                <a:solidFill>
                  <a:srgbClr val="569CD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IE" sz="12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E" sz="1200" dirty="0">
                <a:solidFill>
                  <a:srgbClr val="DCDCAA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en-IE" sz="12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():</a:t>
            </a:r>
            <a:endParaRPr lang="en-I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IE" sz="12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</a:t>
            </a:r>
            <a:r>
              <a:rPr lang="en-IE" sz="1200" dirty="0">
                <a:solidFill>
                  <a:srgbClr val="C586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 </a:t>
            </a:r>
            <a:r>
              <a:rPr lang="en-IE" sz="1200" dirty="0">
                <a:solidFill>
                  <a:srgbClr val="CE917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"Hello, World!"</a:t>
            </a:r>
            <a:endParaRPr lang="en-I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IE" sz="12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IE" sz="1200" dirty="0">
                <a:solidFill>
                  <a:srgbClr val="C586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IE" sz="12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E" sz="12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__name__</a:t>
            </a:r>
            <a:r>
              <a:rPr lang="en-IE" sz="12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== </a:t>
            </a:r>
            <a:r>
              <a:rPr lang="en-IE" sz="1200" dirty="0">
                <a:solidFill>
                  <a:srgbClr val="CE917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'__main__'</a:t>
            </a:r>
            <a:r>
              <a:rPr lang="en-IE" sz="12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:</a:t>
            </a:r>
            <a:endParaRPr lang="en-I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IE" sz="12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</a:t>
            </a:r>
            <a:r>
              <a:rPr lang="en-IE" sz="120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app.run</a:t>
            </a:r>
            <a:r>
              <a:rPr lang="en-IE" sz="12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E" sz="12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debug</a:t>
            </a:r>
            <a:r>
              <a:rPr lang="en-IE" sz="12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 </a:t>
            </a:r>
            <a:r>
              <a:rPr lang="en-IE" sz="1200" dirty="0">
                <a:solidFill>
                  <a:srgbClr val="569CD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en-IE" sz="12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A083C8-D5A5-4E0C-BA99-9CE7F42357DD}"/>
              </a:ext>
            </a:extLst>
          </p:cNvPr>
          <p:cNvSpPr txBox="1"/>
          <p:nvPr/>
        </p:nvSpPr>
        <p:spPr>
          <a:xfrm>
            <a:off x="6233020" y="1921079"/>
            <a:ext cx="3640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Import flask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F2FE50-1704-41D4-8760-D935CABEB26A}"/>
              </a:ext>
            </a:extLst>
          </p:cNvPr>
          <p:cNvSpPr txBox="1"/>
          <p:nvPr/>
        </p:nvSpPr>
        <p:spPr>
          <a:xfrm>
            <a:off x="6233020" y="2525086"/>
            <a:ext cx="3582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Map </a:t>
            </a:r>
            <a:r>
              <a:rPr lang="en-IE" dirty="0" err="1"/>
              <a:t>url</a:t>
            </a:r>
            <a:r>
              <a:rPr lang="en-IE" dirty="0"/>
              <a:t> to this function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23D2F8-99F6-47BC-8489-3E380727ECEC}"/>
              </a:ext>
            </a:extLst>
          </p:cNvPr>
          <p:cNvSpPr txBox="1"/>
          <p:nvPr/>
        </p:nvSpPr>
        <p:spPr>
          <a:xfrm>
            <a:off x="6226466" y="3017940"/>
            <a:ext cx="4798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The function outputs “hello world” as a HTTP response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D69726-DD9C-4321-AFE8-921AD640E29C}"/>
              </a:ext>
            </a:extLst>
          </p:cNvPr>
          <p:cNvSpPr txBox="1"/>
          <p:nvPr/>
        </p:nvSpPr>
        <p:spPr>
          <a:xfrm>
            <a:off x="6342077" y="4135772"/>
            <a:ext cx="1142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Run flask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B92B26F-C635-4FC6-BECF-01EC73BA768B}"/>
              </a:ext>
            </a:extLst>
          </p:cNvPr>
          <p:cNvCxnSpPr>
            <a:stCxn id="6" idx="1"/>
          </p:cNvCxnSpPr>
          <p:nvPr/>
        </p:nvCxnSpPr>
        <p:spPr>
          <a:xfrm flipH="1">
            <a:off x="3498209" y="2105745"/>
            <a:ext cx="2734811" cy="536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A77D9B3-EF9A-4840-B6C7-BFC9DF628D23}"/>
              </a:ext>
            </a:extLst>
          </p:cNvPr>
          <p:cNvCxnSpPr>
            <a:stCxn id="7" idx="1"/>
          </p:cNvCxnSpPr>
          <p:nvPr/>
        </p:nvCxnSpPr>
        <p:spPr>
          <a:xfrm flipH="1">
            <a:off x="2877424" y="2709752"/>
            <a:ext cx="3355596" cy="308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2756BD-4E5E-411A-9133-045BF7C16EBE}"/>
              </a:ext>
            </a:extLst>
          </p:cNvPr>
          <p:cNvCxnSpPr>
            <a:stCxn id="8" idx="1"/>
          </p:cNvCxnSpPr>
          <p:nvPr/>
        </p:nvCxnSpPr>
        <p:spPr>
          <a:xfrm flipH="1">
            <a:off x="4010855" y="3341106"/>
            <a:ext cx="2215611" cy="87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BFBB307-A197-4340-9F2A-2A9916766625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3867325" y="4035105"/>
            <a:ext cx="2474752" cy="285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84E6E34-703A-4410-BADA-EA48D127B5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38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580"/>
    </mc:Choice>
    <mc:Fallback>
      <p:transition spd="slow" advTm="655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3E42D-3769-4CE3-8CAA-6EE9FBE0F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Server static content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5B6D7178-0EAC-45E0-81F8-26191DCAF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7031" y="2332862"/>
            <a:ext cx="4285813" cy="3052870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IE" sz="1200" dirty="0">
                <a:solidFill>
                  <a:srgbClr val="6A99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#!flask/bin/python</a:t>
            </a:r>
            <a:endParaRPr lang="en-I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IE" sz="1200" dirty="0">
                <a:solidFill>
                  <a:srgbClr val="C586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IE" sz="12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flask </a:t>
            </a:r>
            <a:r>
              <a:rPr lang="en-IE" sz="1200" dirty="0">
                <a:solidFill>
                  <a:srgbClr val="C586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IE" sz="12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Flask</a:t>
            </a:r>
            <a:endParaRPr lang="en-I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IE" sz="12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r>
              <a:rPr lang="en-IE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 = Flask(__name__,</a:t>
            </a:r>
          </a:p>
          <a:p>
            <a:r>
              <a:rPr lang="en-IE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      </a:t>
            </a:r>
            <a:r>
              <a:rPr lang="en-IE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static_url_path</a:t>
            </a:r>
            <a:r>
              <a:rPr lang="en-IE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='', </a:t>
            </a:r>
          </a:p>
          <a:p>
            <a:r>
              <a:rPr lang="en-IE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      </a:t>
            </a:r>
            <a:r>
              <a:rPr lang="en-IE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static_folder</a:t>
            </a:r>
            <a:r>
              <a:rPr lang="en-IE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='../')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endParaRPr lang="en-I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IE" sz="1200" dirty="0">
                <a:solidFill>
                  <a:srgbClr val="DCDCAA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IE" sz="120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app.route</a:t>
            </a:r>
            <a:r>
              <a:rPr lang="en-IE" sz="12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E" sz="1200" dirty="0">
                <a:solidFill>
                  <a:srgbClr val="CE917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'/'</a:t>
            </a:r>
            <a:r>
              <a:rPr lang="en-IE" sz="12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IE" sz="1200" dirty="0">
                <a:solidFill>
                  <a:srgbClr val="569CD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IE" sz="12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E" sz="1200" dirty="0">
                <a:solidFill>
                  <a:srgbClr val="DCDCAA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en-IE" sz="12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():</a:t>
            </a:r>
            <a:endParaRPr lang="en-I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IE" sz="12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</a:t>
            </a:r>
            <a:r>
              <a:rPr lang="en-IE" sz="1200" dirty="0">
                <a:solidFill>
                  <a:srgbClr val="C586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 </a:t>
            </a:r>
            <a:r>
              <a:rPr lang="en-IE" sz="1200" dirty="0">
                <a:solidFill>
                  <a:srgbClr val="CE917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"Hello, World!"</a:t>
            </a:r>
            <a:endParaRPr lang="en-I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IE" sz="12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IE" sz="1200" dirty="0">
                <a:solidFill>
                  <a:srgbClr val="C586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IE" sz="12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E" sz="12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__name__</a:t>
            </a:r>
            <a:r>
              <a:rPr lang="en-IE" sz="12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== </a:t>
            </a:r>
            <a:r>
              <a:rPr lang="en-IE" sz="1200" dirty="0">
                <a:solidFill>
                  <a:srgbClr val="CE917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'__main__'</a:t>
            </a:r>
            <a:r>
              <a:rPr lang="en-IE" sz="12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:</a:t>
            </a:r>
            <a:endParaRPr lang="en-I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IE" sz="12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</a:t>
            </a:r>
            <a:r>
              <a:rPr lang="en-IE" sz="120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app.run</a:t>
            </a:r>
            <a:r>
              <a:rPr lang="en-IE" sz="12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E" sz="1200" dirty="0">
                <a:solidFill>
                  <a:srgbClr val="9CDCFE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debug</a:t>
            </a:r>
            <a:r>
              <a:rPr lang="en-IE" sz="12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 </a:t>
            </a:r>
            <a:r>
              <a:rPr lang="en-IE" sz="1200" dirty="0">
                <a:solidFill>
                  <a:srgbClr val="569CD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en-IE" sz="12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54162E-69D8-4B53-87EE-D74988018354}"/>
              </a:ext>
            </a:extLst>
          </p:cNvPr>
          <p:cNvSpPr txBox="1"/>
          <p:nvPr/>
        </p:nvSpPr>
        <p:spPr>
          <a:xfrm>
            <a:off x="6583001" y="2956929"/>
            <a:ext cx="4001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Tells Flask where to find the static content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35BA76-F468-4E60-8F3F-FE04E7E8F37C}"/>
              </a:ext>
            </a:extLst>
          </p:cNvPr>
          <p:cNvCxnSpPr>
            <a:cxnSpLocks/>
          </p:cNvCxnSpPr>
          <p:nvPr/>
        </p:nvCxnSpPr>
        <p:spPr>
          <a:xfrm flipH="1">
            <a:off x="4297962" y="3280095"/>
            <a:ext cx="2304174" cy="168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D441F68-FEC9-41A5-B8A5-9B041E7C06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115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21"/>
    </mc:Choice>
    <mc:Fallback>
      <p:transition spd="slow" advTm="489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176B5-5E33-44C6-9F97-6D75C8342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DEMO: running the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D9B36-AA08-4FF4-BBCC-6CFFBE1A1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40706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5C156-3464-4046-8F01-E36A2FA3D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Get REST server 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480F-DE21-4D29-A9B7-74B09E766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Copy the code and run it</a:t>
            </a:r>
          </a:p>
          <a:p>
            <a:r>
              <a:rPr lang="en-IE" u="sng" dirty="0">
                <a:hlinkClick r:id="rId2"/>
              </a:rPr>
              <a:t>https://github.com/andrewbeattycourseware/dataRepresentation/blob/master/code/week05-REST/server/b_restserver.py</a:t>
            </a:r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27670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1E841-574D-41DA-AB6D-D9723D2ED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IE" dirty="0"/>
              <a:t>DEMO: getting app server running</a:t>
            </a:r>
          </a:p>
        </p:txBody>
      </p:sp>
    </p:spTree>
    <p:extLst>
      <p:ext uri="{BB962C8B-B14F-4D97-AF65-F5344CB8AC3E}">
        <p14:creationId xmlns:p14="http://schemas.microsoft.com/office/powerpoint/2010/main" val="1100418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780EA-4F75-4ACE-8720-0033EC98E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Looking at the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54521A-01C7-464C-857E-23966ABB4030}"/>
              </a:ext>
            </a:extLst>
          </p:cNvPr>
          <p:cNvSpPr txBox="1"/>
          <p:nvPr/>
        </p:nvSpPr>
        <p:spPr>
          <a:xfrm>
            <a:off x="1619075" y="2021747"/>
            <a:ext cx="4681057" cy="23083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cars = [</a:t>
            </a:r>
          </a:p>
          <a:p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   {</a:t>
            </a:r>
          </a:p>
          <a:p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"reg":"181 G 1234",</a:t>
            </a:r>
          </a:p>
          <a:p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"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make":"Ford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"model":"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Modeo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"price":18000</a:t>
            </a:r>
          </a:p>
          <a:p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   }</a:t>
            </a:r>
          </a:p>
          <a:p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  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F902B8-2332-4E01-AE55-6712561D0C3F}"/>
              </a:ext>
            </a:extLst>
          </p:cNvPr>
          <p:cNvSpPr txBox="1"/>
          <p:nvPr/>
        </p:nvSpPr>
        <p:spPr>
          <a:xfrm>
            <a:off x="1325460" y="4764025"/>
            <a:ext cx="7902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Make an array (list) for storing the cars,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These are stored in memory, so as soon at the program ends the data is lost</a:t>
            </a:r>
          </a:p>
        </p:txBody>
      </p:sp>
    </p:spTree>
    <p:extLst>
      <p:ext uri="{BB962C8B-B14F-4D97-AF65-F5344CB8AC3E}">
        <p14:creationId xmlns:p14="http://schemas.microsoft.com/office/powerpoint/2010/main" val="1365967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B5A7F-ADF2-41DE-8EEC-46B027AF1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1307592"/>
          </a:xfrm>
        </p:spPr>
        <p:txBody>
          <a:bodyPr/>
          <a:lstStyle/>
          <a:p>
            <a:r>
              <a:rPr lang="en-IE" dirty="0" err="1"/>
              <a:t>url</a:t>
            </a:r>
            <a:r>
              <a:rPr lang="en-IE" dirty="0"/>
              <a:t> map for /cars for method GET (only)</a:t>
            </a:r>
          </a:p>
          <a:p>
            <a:r>
              <a:rPr lang="en-IE" dirty="0"/>
              <a:t>Returns the list converted in JSON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2675C8-C83F-46A3-9CA7-FF49CB562F5C}"/>
              </a:ext>
            </a:extLst>
          </p:cNvPr>
          <p:cNvSpPr txBox="1"/>
          <p:nvPr/>
        </p:nvSpPr>
        <p:spPr>
          <a:xfrm>
            <a:off x="1241571" y="889233"/>
            <a:ext cx="6652469" cy="1200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app.route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('/cars', methods=['GET'])</a:t>
            </a:r>
          </a:p>
          <a:p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def 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get_cars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   return 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jsonify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( {'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cars':cars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5040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64</TotalTime>
  <Words>481</Words>
  <Application>Microsoft Office PowerPoint</Application>
  <PresentationFormat>Widescreen</PresentationFormat>
  <Paragraphs>143</Paragraphs>
  <Slides>16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Courier New</vt:lpstr>
      <vt:lpstr>Rockwell</vt:lpstr>
      <vt:lpstr>Rockwell Condensed</vt:lpstr>
      <vt:lpstr>Wingdings</vt:lpstr>
      <vt:lpstr>Wood Type</vt:lpstr>
      <vt:lpstr>DR5.3 FlasK  introduction to app server</vt:lpstr>
      <vt:lpstr>What is an app-server?  And what is a web-server?</vt:lpstr>
      <vt:lpstr>Simple FLASK</vt:lpstr>
      <vt:lpstr>Server static content</vt:lpstr>
      <vt:lpstr>DEMO: running the app</vt:lpstr>
      <vt:lpstr>Get REST server working</vt:lpstr>
      <vt:lpstr>DEMO: getting app server running</vt:lpstr>
      <vt:lpstr>Looking at the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Demonstration of code again 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DR5.3 FlasK  introduction to app server</dc:title>
  <dc:creator>Andrew Beatty</dc:creator>
  <cp:lastModifiedBy>Andrew Beatty</cp:lastModifiedBy>
  <cp:revision>8</cp:revision>
  <dcterms:created xsi:type="dcterms:W3CDTF">2019-10-23T10:47:34Z</dcterms:created>
  <dcterms:modified xsi:type="dcterms:W3CDTF">2019-10-23T13:56:44Z</dcterms:modified>
</cp:coreProperties>
</file>